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3" r:id="rId2"/>
  </p:sldMasterIdLst>
  <p:notesMasterIdLst>
    <p:notesMasterId r:id="rId11"/>
  </p:notesMasterIdLst>
  <p:sldIdLst>
    <p:sldId id="287" r:id="rId3"/>
    <p:sldId id="281" r:id="rId4"/>
    <p:sldId id="259" r:id="rId5"/>
    <p:sldId id="260" r:id="rId6"/>
    <p:sldId id="288" r:id="rId7"/>
    <p:sldId id="289" r:id="rId8"/>
    <p:sldId id="290" r:id="rId9"/>
    <p:sldId id="291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0572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09E496-86A5-4CBC-AA39-943919EAFF93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D2282C-ECB0-4737-9BB3-A0E924381C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13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D32DC4-EE02-41C3-BEF7-8B786B9C7E4C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180C81-B96A-41EC-9E65-A3C3E64BD21C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715901-AF1E-4BE0-A575-B0B8736FEF7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DB3459-B226-472C-93B7-80073C337BCE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4B1F09-6429-4D74-B572-05BEB2D9E0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7492E6-38A5-421A-B65B-D0E7ACE2E82C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4A9519-1323-42B2-A678-408B0C42362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454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359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32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74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0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224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669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3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368FBE-6F0F-4F99-8A0F-00787A38E4A1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5034CA-2C31-487A-A9BE-019F6558511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890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583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14/06/2012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48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54E4FF-B274-4961-A883-A88CC703C257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064FE1-048D-440E-992C-F0B5B9D9656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AD83E3-023F-4091-87F5-1D03AD375FFE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93C004-6410-4A95-AFCA-2058B076F1A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9D9741-D5FA-415E-9527-9D6D42089C8D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87EFB-4EE5-4913-847F-FD6B336F4B2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A14B6F-48B7-4B1D-B161-5E91351218E9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0A6D4D-23AD-4C66-9E6F-56A318FA705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1982E7-7C1A-4AAF-A628-CAF2EC72D818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0E55DC-AB4B-4AE8-B01B-0FB8F62FB1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47D11ADB-EF00-4581-802D-45D6F5FF5BDF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D0BB5A-1262-4C5A-89A7-43A9C7E7977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11CAAD-9017-41FB-8A09-FA84AE0DECE9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6CCCAF-6E5C-4F84-8236-05D8C5ECCC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A735ED-4F16-4495-A41D-9F0A45971CB2}" type="datetimeFigureOut">
              <a:rPr lang="es-ES" smtClean="0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4E37D4-5660-40A3-B763-D751BB9B364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ABC8E3-977E-449D-974D-CAC4F8771863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14/06/2012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BEA7A1-6F7A-4854-8942-82AB47B26A35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8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85192" y="1556792"/>
            <a:ext cx="8435280" cy="3672408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endParaRPr lang="es-ES" sz="2800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s-ES" sz="2800" b="1" dirty="0">
              <a:solidFill>
                <a:schemeClr val="bg1"/>
              </a:solidFill>
              <a:latin typeface="Lucida Sans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es-ES" sz="2800" b="1" dirty="0" smtClean="0">
                <a:solidFill>
                  <a:schemeClr val="bg1"/>
                </a:solidFill>
                <a:latin typeface="Lucida Sans" pitchFamily="34" charset="0"/>
              </a:rPr>
              <a:t>FOMILENIO II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es-ES" sz="2800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es-ES" b="1" dirty="0" smtClean="0">
                <a:solidFill>
                  <a:schemeClr val="bg1"/>
                </a:solidFill>
                <a:latin typeface="Lucida Sans" pitchFamily="34" charset="0"/>
              </a:rPr>
              <a:t>INTRODUCCIÓN A MCC Y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s-ES" b="1" dirty="0" smtClean="0">
                <a:solidFill>
                  <a:schemeClr val="bg1"/>
                </a:solidFill>
                <a:latin typeface="Lucida Sans" pitchFamily="34" charset="0"/>
              </a:rPr>
              <a:t>SEGUNDO COMPACTO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s-ES" b="1" dirty="0" smtClean="0">
                <a:solidFill>
                  <a:schemeClr val="bg1"/>
                </a:solidFill>
                <a:latin typeface="Lucida Sans" pitchFamily="34" charset="0"/>
              </a:rPr>
              <a:t>07/06/2012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es-ES" sz="2800" b="1" dirty="0" smtClean="0">
              <a:solidFill>
                <a:schemeClr val="bg1"/>
              </a:solidFill>
              <a:latin typeface="Lucida Sans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s-ES" sz="2800" b="1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3" name="2 Imagen" descr="C:\Documents and Settings\mquijada\Mis documentos\Formularios\LOGO SEC TECNICA cop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614" y="116632"/>
            <a:ext cx="12898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C:\Documents and Settings\mquijada\Mis documentos\Formularios\LOGO SEC TECNICA cop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6272" y="72008"/>
            <a:ext cx="171223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266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Título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525B7E"/>
                </a:solidFill>
              </a:rPr>
              <a:t>Antecedentes del Fomilenio II</a:t>
            </a:r>
          </a:p>
        </p:txBody>
      </p:sp>
      <p:sp>
        <p:nvSpPr>
          <p:cNvPr id="78850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574675" y="1219200"/>
            <a:ext cx="8569325" cy="5067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000" dirty="0" smtClean="0">
                <a:solidFill>
                  <a:srgbClr val="020572"/>
                </a:solidFill>
              </a:rPr>
              <a:t>La Corporación del Reto de Milenio (MCC) es una agencia de cooperación de Estados Unidos que apoya el combate a la pobreza a escala global, promoviendo el crecimiento económico.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dirty="0" smtClean="0">
                <a:solidFill>
                  <a:srgbClr val="020572"/>
                </a:solidFill>
              </a:rPr>
              <a:t>Se caracteriza por su proceso de selección competitivo de países elegibles y porque las propuestas son lideradas por los países, a partir de un proceso de consulta amplio.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dirty="0" smtClean="0">
                <a:solidFill>
                  <a:srgbClr val="020572"/>
                </a:solidFill>
              </a:rPr>
              <a:t>La MCC ha otorgado cooperación a los países en sectores tales como:</a:t>
            </a:r>
          </a:p>
          <a:p>
            <a:pPr eaLnBrk="1" hangingPunct="1">
              <a:lnSpc>
                <a:spcPct val="90000"/>
              </a:lnSpc>
            </a:pPr>
            <a:endParaRPr lang="es-ES" sz="2400" dirty="0" smtClean="0">
              <a:solidFill>
                <a:srgbClr val="02057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" sz="2400" dirty="0" smtClean="0">
              <a:solidFill>
                <a:srgbClr val="02057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" sz="2400" dirty="0" smtClean="0">
              <a:solidFill>
                <a:srgbClr val="02057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" sz="2000" dirty="0" smtClean="0">
              <a:solidFill>
                <a:srgbClr val="02057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" sz="2000" dirty="0">
              <a:solidFill>
                <a:srgbClr val="02057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sz="2000" dirty="0" smtClean="0">
                <a:solidFill>
                  <a:srgbClr val="020572"/>
                </a:solidFill>
              </a:rPr>
              <a:t>En diciembre de 2011 El Salvador fue seleccionado como país elegible para un segundo Compacto</a:t>
            </a:r>
            <a:r>
              <a:rPr lang="es-ES" sz="2400" dirty="0" smtClean="0">
                <a:solidFill>
                  <a:srgbClr val="020572"/>
                </a:solidFill>
              </a:rPr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148262" y="3573016"/>
            <a:ext cx="367188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Desarrollo empresarial y financiero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Iniciativas anti corrupción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Acceso y derecho a tierras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Acceso a la educación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71600" y="3584533"/>
            <a:ext cx="468153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Agricultura y riego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Transporte (caminos, puentes, puertos)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Agua y saneamiento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Acceso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 salud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20572"/>
                </a:solidFill>
              </a:rPr>
              <a:t>Cambios en la MCC:</a:t>
            </a:r>
          </a:p>
          <a:p>
            <a:pPr lvl="1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20572"/>
                </a:solidFill>
              </a:rPr>
              <a:t>Prioridad: remoción de los principales obstáculos al crecimiento económico.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20572"/>
                </a:solidFill>
              </a:rPr>
              <a:t>Mayor énfasis en la participación del sector privado, las reformas políticas y el enfoque de género en la remoción de dichos obstáculos.</a:t>
            </a:r>
            <a:endParaRPr lang="es-ES" sz="2400" dirty="0" smtClean="0">
              <a:solidFill>
                <a:srgbClr val="02057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20572"/>
                </a:solidFill>
              </a:rPr>
              <a:t>Tendencia a concentrar intervenciones para reducir problemas en la implementación y maximizar efectos.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20572"/>
                </a:solidFill>
              </a:rPr>
              <a:t>Vínculo con Asocio por el Crecimiento (APC):</a:t>
            </a:r>
          </a:p>
          <a:p>
            <a:pPr lvl="1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20572"/>
                </a:solidFill>
              </a:rPr>
              <a:t>Especifica principales restricciones al crecimiento</a:t>
            </a:r>
          </a:p>
          <a:p>
            <a:pPr lvl="1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20572"/>
                </a:solidFill>
              </a:rPr>
              <a:t>Define un plan de trabajo conjunto entre ambos Gobiernos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20572"/>
                </a:solidFill>
              </a:rPr>
              <a:t>Mayor énfasis en la posibilidad de atraer inversión y generar trabajo decente</a:t>
            </a:r>
          </a:p>
          <a:p>
            <a:pPr lvl="1" eaLnBrk="1" hangingPunct="1">
              <a:lnSpc>
                <a:spcPct val="90000"/>
              </a:lnSpc>
            </a:pPr>
            <a:endParaRPr lang="es-ES" dirty="0" smtClean="0">
              <a:solidFill>
                <a:srgbClr val="020572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 3" pitchFamily="18" charset="2"/>
              <a:buNone/>
            </a:pPr>
            <a:endParaRPr lang="es-ES" dirty="0" smtClean="0">
              <a:solidFill>
                <a:srgbClr val="02057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s-ES" dirty="0" smtClean="0">
              <a:solidFill>
                <a:srgbClr val="020572"/>
              </a:solidFill>
            </a:endParaRPr>
          </a:p>
        </p:txBody>
      </p:sp>
      <p:sp>
        <p:nvSpPr>
          <p:cNvPr id="808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020572"/>
                </a:solidFill>
              </a:rPr>
              <a:t>Diferencias con Fomilenio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s-SV" sz="2200" b="1" dirty="0" smtClean="0">
                <a:solidFill>
                  <a:srgbClr val="020572"/>
                </a:solidFill>
              </a:rPr>
              <a:t>Objetivo general: </a:t>
            </a:r>
            <a:r>
              <a:rPr lang="es-SV" sz="2200" dirty="0" smtClean="0">
                <a:solidFill>
                  <a:srgbClr val="020572"/>
                </a:solidFill>
              </a:rPr>
              <a:t>reducir la pobreza a través de crecimiento económico inclusivo y sostenible.</a:t>
            </a:r>
          </a:p>
          <a:p>
            <a:pPr eaLnBrk="1" hangingPunct="1"/>
            <a:r>
              <a:rPr lang="es-SV" sz="2200" dirty="0" smtClean="0">
                <a:solidFill>
                  <a:srgbClr val="020572"/>
                </a:solidFill>
              </a:rPr>
              <a:t>Énfasis de las intervenciones: Franja </a:t>
            </a:r>
            <a:r>
              <a:rPr lang="es-SV" sz="2200" dirty="0">
                <a:solidFill>
                  <a:srgbClr val="020572"/>
                </a:solidFill>
              </a:rPr>
              <a:t>C</a:t>
            </a:r>
            <a:r>
              <a:rPr lang="es-SV" sz="2200" dirty="0" smtClean="0">
                <a:solidFill>
                  <a:srgbClr val="020572"/>
                </a:solidFill>
              </a:rPr>
              <a:t>ostera Marina.</a:t>
            </a:r>
          </a:p>
          <a:p>
            <a:pPr eaLnBrk="1" hangingPunct="1"/>
            <a:r>
              <a:rPr lang="es-SV" sz="2200" b="1" dirty="0" smtClean="0">
                <a:solidFill>
                  <a:srgbClr val="020572"/>
                </a:solidFill>
              </a:rPr>
              <a:t>Por qué?</a:t>
            </a:r>
          </a:p>
          <a:p>
            <a:pPr lvl="1" eaLnBrk="1" hangingPunct="1"/>
            <a:r>
              <a:rPr lang="es-SV" sz="2200" dirty="0">
                <a:solidFill>
                  <a:srgbClr val="020572"/>
                </a:solidFill>
                <a:ea typeface="Helvetica" charset="0"/>
                <a:cs typeface="Helvetica" charset="0"/>
                <a:sym typeface="Helvetica" charset="0"/>
              </a:rPr>
              <a:t>Mejores tierras agrícolas del país (51% de clases I,II,III</a:t>
            </a:r>
            <a:r>
              <a:rPr lang="es-SV" sz="2200" dirty="0" smtClean="0">
                <a:solidFill>
                  <a:srgbClr val="020572"/>
                </a:solidFill>
                <a:ea typeface="Helvetica" charset="0"/>
                <a:cs typeface="Helvetica" charset="0"/>
                <a:sym typeface="Helvetica" charset="0"/>
              </a:rPr>
              <a:t>).</a:t>
            </a:r>
            <a:endParaRPr lang="es-SV" sz="2200" dirty="0">
              <a:solidFill>
                <a:srgbClr val="020572"/>
              </a:solidFill>
            </a:endParaRPr>
          </a:p>
          <a:p>
            <a:pPr lvl="1" eaLnBrk="1" hangingPunct="1"/>
            <a:r>
              <a:rPr lang="es-SV" sz="2200" dirty="0" smtClean="0">
                <a:solidFill>
                  <a:srgbClr val="020572"/>
                </a:solidFill>
                <a:ea typeface="Helvetica" charset="0"/>
                <a:cs typeface="Helvetica" charset="0"/>
                <a:sym typeface="Helvetica" charset="0"/>
              </a:rPr>
              <a:t>Principal </a:t>
            </a:r>
            <a:r>
              <a:rPr lang="es-SV" sz="2200" dirty="0">
                <a:solidFill>
                  <a:srgbClr val="020572"/>
                </a:solidFill>
                <a:ea typeface="Helvetica" charset="0"/>
                <a:cs typeface="Helvetica" charset="0"/>
                <a:sym typeface="Helvetica" charset="0"/>
              </a:rPr>
              <a:t>infraestructura de comunicación con el </a:t>
            </a:r>
            <a:r>
              <a:rPr lang="es-SV" sz="2200" dirty="0" smtClean="0">
                <a:solidFill>
                  <a:srgbClr val="020572"/>
                </a:solidFill>
                <a:ea typeface="Helvetica" charset="0"/>
                <a:cs typeface="Helvetica" charset="0"/>
                <a:sym typeface="Helvetica" charset="0"/>
              </a:rPr>
              <a:t>resto del mundo</a:t>
            </a:r>
            <a:r>
              <a:rPr lang="es-SV" sz="2200" dirty="0" smtClean="0">
                <a:solidFill>
                  <a:srgbClr val="020572"/>
                </a:solidFill>
              </a:rPr>
              <a:t> (puertos y aeropuertos), cuyo adecuado aprovechamiento aumentaría la competitividad global del país. </a:t>
            </a:r>
          </a:p>
          <a:p>
            <a:pPr lvl="1" eaLnBrk="1" hangingPunct="1"/>
            <a:r>
              <a:rPr lang="es-SV" sz="2200" dirty="0" smtClean="0">
                <a:solidFill>
                  <a:srgbClr val="020572"/>
                </a:solidFill>
              </a:rPr>
              <a:t>Potencialidad de aprovechamiento productivo y sostenible de los recursos costeros y marinos.</a:t>
            </a:r>
          </a:p>
          <a:p>
            <a:pPr lvl="1" eaLnBrk="1" hangingPunct="1"/>
            <a:r>
              <a:rPr lang="es-SV" sz="2200" dirty="0">
                <a:solidFill>
                  <a:srgbClr val="020572"/>
                </a:solidFill>
                <a:ea typeface="Helvetica" charset="0"/>
                <a:cs typeface="Helvetica" charset="0"/>
                <a:sym typeface="Helvetica" charset="0"/>
              </a:rPr>
              <a:t>Principales activos naturales y </a:t>
            </a:r>
            <a:r>
              <a:rPr lang="es-SV" sz="2200" dirty="0" smtClean="0">
                <a:solidFill>
                  <a:srgbClr val="020572"/>
                </a:solidFill>
                <a:ea typeface="Helvetica" charset="0"/>
                <a:cs typeface="Helvetica" charset="0"/>
                <a:sym typeface="Helvetica" charset="0"/>
              </a:rPr>
              <a:t>turísticos.</a:t>
            </a:r>
            <a:endParaRPr lang="es-SV" sz="2200" dirty="0">
              <a:solidFill>
                <a:srgbClr val="020572"/>
              </a:solidFill>
            </a:endParaRPr>
          </a:p>
          <a:p>
            <a:pPr lvl="1" eaLnBrk="1" hangingPunct="1"/>
            <a:r>
              <a:rPr lang="es-SV" sz="2200" dirty="0" smtClean="0">
                <a:solidFill>
                  <a:srgbClr val="020572"/>
                </a:solidFill>
              </a:rPr>
              <a:t>En marcha otros proyectos y programas complementarios tendientes a estimular la inversión privada en la zona.</a:t>
            </a:r>
            <a:endParaRPr lang="en-US" sz="2200" dirty="0" smtClean="0">
              <a:solidFill>
                <a:srgbClr val="020572"/>
              </a:solidFill>
            </a:endParaRPr>
          </a:p>
        </p:txBody>
      </p:sp>
      <p:sp>
        <p:nvSpPr>
          <p:cNvPr id="81921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SV" b="1" smtClean="0">
                <a:solidFill>
                  <a:srgbClr val="020572"/>
                </a:solidFill>
              </a:rPr>
              <a:t>Propósito del nuevo Compacto </a:t>
            </a:r>
            <a:endParaRPr lang="en-US" b="1" smtClean="0">
              <a:solidFill>
                <a:srgbClr val="0205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40384" y="256292"/>
            <a:ext cx="6297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Reducir la pobreza y la desigualdad, en particular la desigualdad de género, a través del incremento de la inversión productiva y el crecimiento económico sostenible en la Franja Costero Marina.</a:t>
            </a:r>
            <a:endParaRPr lang="es-SV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85033" y="425569"/>
            <a:ext cx="1048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SV" sz="1600" b="1" dirty="0" smtClean="0">
                <a:solidFill>
                  <a:prstClr val="black"/>
                </a:solidFill>
                <a:latin typeface="Calibri"/>
                <a:cs typeface="+mn-cs"/>
              </a:rPr>
              <a:t>Meta del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SV" sz="1600" b="1" dirty="0" smtClean="0">
                <a:solidFill>
                  <a:prstClr val="black"/>
                </a:solidFill>
                <a:latin typeface="Calibri"/>
                <a:cs typeface="+mn-cs"/>
              </a:rPr>
              <a:t>Compacto</a:t>
            </a:r>
            <a:endParaRPr lang="es-SV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073340" y="1755686"/>
            <a:ext cx="70693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Flecha arriba"/>
          <p:cNvSpPr/>
          <p:nvPr/>
        </p:nvSpPr>
        <p:spPr>
          <a:xfrm>
            <a:off x="4204616" y="1179622"/>
            <a:ext cx="73599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520345" y="1899420"/>
            <a:ext cx="21602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400" b="1" dirty="0" smtClean="0">
                <a:solidFill>
                  <a:prstClr val="white"/>
                </a:solidFill>
              </a:rPr>
              <a:t>Infraestructura socioeconómica para la promoción de la inversión y la generación de empleo</a:t>
            </a:r>
            <a:endParaRPr lang="es-SV" sz="1400" b="1" dirty="0">
              <a:solidFill>
                <a:prstClr val="white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827522" y="1899420"/>
            <a:ext cx="2232248" cy="1273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400" b="1" dirty="0" smtClean="0">
                <a:solidFill>
                  <a:prstClr val="white"/>
                </a:solidFill>
              </a:rPr>
              <a:t>Mejora del Clima de negocios.</a:t>
            </a:r>
            <a:endParaRPr lang="es-SV" sz="1400" b="1" dirty="0">
              <a:solidFill>
                <a:prstClr val="white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84275" y="1873367"/>
            <a:ext cx="21602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prstClr val="white"/>
                </a:solidFill>
              </a:rPr>
              <a:t>Formación de  capital humano  para la inversión productiva en la Franja Costera Marina.</a:t>
            </a:r>
            <a:endParaRPr lang="es-SV" sz="1400" b="1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1061741" y="1755686"/>
            <a:ext cx="0" cy="103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600465" y="1779807"/>
            <a:ext cx="0" cy="103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072565" y="1755686"/>
            <a:ext cx="0" cy="103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00186" y="3547292"/>
            <a:ext cx="23368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Desarrollar  </a:t>
            </a:r>
            <a:r>
              <a:rPr lang="es-ES" sz="1600" dirty="0">
                <a:solidFill>
                  <a:prstClr val="black"/>
                </a:solidFill>
                <a:latin typeface="Calibri"/>
                <a:cs typeface="+mn-cs"/>
              </a:rPr>
              <a:t>un sistema  de formación técnica y profesional </a:t>
            </a: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diversificado.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Ampliar </a:t>
            </a:r>
            <a:r>
              <a:rPr lang="es-ES" sz="1600" dirty="0">
                <a:solidFill>
                  <a:prstClr val="black"/>
                </a:solidFill>
                <a:latin typeface="Calibri"/>
                <a:cs typeface="+mn-cs"/>
              </a:rPr>
              <a:t>la calidad y la cobertura de la educación primaria y secundaria en la FCM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131840" y="3502374"/>
            <a:ext cx="28449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Desarrollo </a:t>
            </a:r>
            <a:r>
              <a:rPr lang="es-ES" sz="1600" dirty="0">
                <a:solidFill>
                  <a:prstClr val="black"/>
                </a:solidFill>
                <a:latin typeface="Calibri"/>
                <a:cs typeface="+mn-cs"/>
              </a:rPr>
              <a:t>de vías de acceso y de infraestructuras </a:t>
            </a: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habilitantes: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Carreteras clave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Saneamiento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Electricidad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s-E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Creación </a:t>
            </a:r>
            <a:r>
              <a:rPr lang="es-ES" sz="1600" dirty="0">
                <a:solidFill>
                  <a:prstClr val="black"/>
                </a:solidFill>
                <a:latin typeface="Calibri"/>
                <a:cs typeface="+mn-cs"/>
              </a:rPr>
              <a:t>de un Fondo de Contribuciones no </a:t>
            </a: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Rembolsables para complementar inversiones en proyectos productivos y comunitarios.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444208" y="3561079"/>
            <a:ext cx="2615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Fortalecer  marco normativo y el andamiaje institucional vinculado al </a:t>
            </a:r>
            <a:r>
              <a:rPr lang="es-ES" sz="1600" dirty="0">
                <a:solidFill>
                  <a:prstClr val="black"/>
                </a:solidFill>
                <a:latin typeface="Calibri"/>
                <a:cs typeface="+mn-cs"/>
              </a:rPr>
              <a:t>clima nacional de </a:t>
            </a: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negocios.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+mn-cs"/>
              </a:rPr>
              <a:t>Mejorar la inversión e incrementar la exportación.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" sz="16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1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SV" dirty="0" smtClean="0"/>
              <a:t>PROCESO PARA DESARROLLO DE SEGUNDO COMPACTO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SV" b="1" dirty="0" smtClean="0"/>
              <a:t>15 de marzo:  </a:t>
            </a:r>
            <a:r>
              <a:rPr lang="es-SV" dirty="0" smtClean="0"/>
              <a:t>Presentación de notas conceptuales.</a:t>
            </a:r>
          </a:p>
          <a:p>
            <a:r>
              <a:rPr lang="es-SV" b="1" dirty="0" smtClean="0"/>
              <a:t>Mayo: </a:t>
            </a:r>
            <a:r>
              <a:rPr lang="es-SV" dirty="0" smtClean="0"/>
              <a:t>respuesta de MCC  y negociaciones sobre los componentes.</a:t>
            </a:r>
          </a:p>
          <a:p>
            <a:r>
              <a:rPr lang="es-SV" b="1" dirty="0" smtClean="0"/>
              <a:t>Junio-Agosto:</a:t>
            </a:r>
            <a:r>
              <a:rPr lang="es-SV" dirty="0" smtClean="0"/>
              <a:t> Desarrollo de proyectos (concept </a:t>
            </a:r>
            <a:r>
              <a:rPr lang="es-SV" dirty="0" err="1" smtClean="0"/>
              <a:t>papers</a:t>
            </a:r>
            <a:r>
              <a:rPr lang="es-SV" dirty="0" smtClean="0"/>
              <a:t>).</a:t>
            </a:r>
          </a:p>
          <a:p>
            <a:r>
              <a:rPr lang="es-SV" b="1" dirty="0" smtClean="0"/>
              <a:t>Septiembre - Noviembre</a:t>
            </a:r>
            <a:r>
              <a:rPr lang="es-SV" dirty="0" smtClean="0"/>
              <a:t>: evaluación de proyectos por parte de MCC, negociación y documentación</a:t>
            </a:r>
          </a:p>
          <a:p>
            <a:r>
              <a:rPr lang="es-SV" b="1" dirty="0" smtClean="0"/>
              <a:t>Diciembre</a:t>
            </a:r>
            <a:r>
              <a:rPr lang="es-SV" dirty="0" smtClean="0"/>
              <a:t>: aprobación por parte del Consejo MCC</a:t>
            </a:r>
            <a:r>
              <a:rPr lang="es-SV" dirty="0"/>
              <a:t>.</a:t>
            </a:r>
            <a:endParaRPr lang="es-SV" dirty="0" smtClean="0"/>
          </a:p>
        </p:txBody>
      </p:sp>
    </p:spTree>
    <p:extLst>
      <p:ext uri="{BB962C8B-B14F-4D97-AF65-F5344CB8AC3E}">
        <p14:creationId xmlns:p14="http://schemas.microsoft.com/office/powerpoint/2010/main" xmlns="" val="17667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SV" dirty="0" smtClean="0"/>
              <a:t>DESARROLLO DE LOS PROYECTOS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s-ES" dirty="0" smtClean="0"/>
              <a:t>Conformación de grupos </a:t>
            </a:r>
            <a:r>
              <a:rPr lang="es-ES" dirty="0" err="1" smtClean="0"/>
              <a:t>interistitucionales</a:t>
            </a:r>
            <a:endParaRPr lang="es-SV" dirty="0" smtClean="0"/>
          </a:p>
          <a:p>
            <a:r>
              <a:rPr lang="es-SV" dirty="0" smtClean="0"/>
              <a:t>Proceso de consulta:</a:t>
            </a:r>
          </a:p>
          <a:p>
            <a:pPr lvl="1"/>
            <a:r>
              <a:rPr lang="es-SV" dirty="0" smtClean="0"/>
              <a:t>Nacionales y Territoriales</a:t>
            </a:r>
          </a:p>
          <a:p>
            <a:pPr lvl="1"/>
            <a:r>
              <a:rPr lang="es-ES" dirty="0" smtClean="0"/>
              <a:t>Comunidad salvadoreña en el exterior</a:t>
            </a:r>
            <a:endParaRPr lang="es-SV" dirty="0" smtClean="0"/>
          </a:p>
          <a:p>
            <a:pPr lvl="1"/>
            <a:r>
              <a:rPr lang="es-SV" dirty="0" smtClean="0"/>
              <a:t>Sectoriales</a:t>
            </a:r>
          </a:p>
          <a:p>
            <a:pPr lvl="1"/>
            <a:r>
              <a:rPr lang="es-SV" dirty="0" smtClean="0"/>
              <a:t>Políticas</a:t>
            </a:r>
          </a:p>
          <a:p>
            <a:pPr lvl="1"/>
            <a:r>
              <a:rPr lang="es-SV" dirty="0" smtClean="0"/>
              <a:t>Oportunidades de inversión</a:t>
            </a:r>
          </a:p>
          <a:p>
            <a:r>
              <a:rPr lang="es-SV" dirty="0" smtClean="0"/>
              <a:t>Estudios de factibilidad</a:t>
            </a:r>
          </a:p>
          <a:p>
            <a:r>
              <a:rPr lang="es-SV" dirty="0" smtClean="0"/>
              <a:t>Análisis económicos</a:t>
            </a:r>
          </a:p>
          <a:p>
            <a:r>
              <a:rPr lang="es-SV" dirty="0" smtClean="0"/>
              <a:t>Análisis de género y de medio ambiente</a:t>
            </a:r>
          </a:p>
          <a:p>
            <a:r>
              <a:rPr lang="es-SV" dirty="0" smtClean="0"/>
              <a:t>Intercambio con expertos MCC</a:t>
            </a:r>
          </a:p>
          <a:p>
            <a:r>
              <a:rPr lang="es-SV" dirty="0" smtClean="0"/>
              <a:t>Elaboración de los documentos de proyecto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677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/>
              <a:t>PROCESO PARTICIPATIVO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843808" y="3140968"/>
            <a:ext cx="3744416" cy="1692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Equipos </a:t>
            </a:r>
            <a:r>
              <a:rPr lang="es-ES" sz="2400" b="1" dirty="0" smtClean="0"/>
              <a:t>técnicos interinstitucionales </a:t>
            </a:r>
            <a:r>
              <a:rPr lang="es-ES" sz="2400" b="1" dirty="0"/>
              <a:t>de acuerdo a proyectos a desarrollar</a:t>
            </a:r>
            <a:r>
              <a:rPr lang="es-ES" sz="3200" b="1" dirty="0"/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19672" y="1782554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Instituciones Gubernamentales</a:t>
            </a:r>
            <a:endParaRPr lang="es-SV" dirty="0"/>
          </a:p>
        </p:txBody>
      </p:sp>
      <p:sp>
        <p:nvSpPr>
          <p:cNvPr id="7" name="6 CuadroTexto"/>
          <p:cNvSpPr txBox="1"/>
          <p:nvPr/>
        </p:nvSpPr>
        <p:spPr>
          <a:xfrm>
            <a:off x="5915766" y="1796685"/>
            <a:ext cx="2160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Gobiernos locales</a:t>
            </a:r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1475656" y="5445224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Resultados de las consultas</a:t>
            </a:r>
            <a:endParaRPr lang="es-SV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3297070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Estudios especializados</a:t>
            </a:r>
            <a:endParaRPr lang="es-SV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08104" y="5445223"/>
            <a:ext cx="21602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Representantes sectoriales</a:t>
            </a:r>
            <a:endParaRPr lang="es-SV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76256" y="3417966"/>
            <a:ext cx="2160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Académicos</a:t>
            </a:r>
            <a:endParaRPr lang="es-SV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843808" y="2443016"/>
            <a:ext cx="504056" cy="697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5724128" y="2443016"/>
            <a:ext cx="576064" cy="697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555776" y="378729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1" idx="1"/>
          </p:cNvCxnSpPr>
          <p:nvPr/>
        </p:nvCxnSpPr>
        <p:spPr>
          <a:xfrm flipH="1">
            <a:off x="6588224" y="360263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3095836" y="4797152"/>
            <a:ext cx="540060" cy="648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5508104" y="4797152"/>
            <a:ext cx="504056" cy="648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31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2662</TotalTime>
  <Words>613</Words>
  <Application>Microsoft Office PowerPoint</Application>
  <PresentationFormat>Presentación en pantalla (4:3)</PresentationFormat>
  <Paragraphs>90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Concurrencia</vt:lpstr>
      <vt:lpstr>Tema de Office</vt:lpstr>
      <vt:lpstr>Diapositiva 1</vt:lpstr>
      <vt:lpstr>Antecedentes del Fomilenio II</vt:lpstr>
      <vt:lpstr>Diferencias con Fomilenio I</vt:lpstr>
      <vt:lpstr>Propósito del nuevo Compacto </vt:lpstr>
      <vt:lpstr>Diapositiva 5</vt:lpstr>
      <vt:lpstr>PROCESO PARA DESARROLLO DE SEGUNDO COMPACTO</vt:lpstr>
      <vt:lpstr>DESARROLLO DE LOS PROYECTOS</vt:lpstr>
      <vt:lpstr>PROCESO PARTICIPATIVO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 Lazo</dc:creator>
  <cp:lastModifiedBy>PROGRAMA DE COOPERAC</cp:lastModifiedBy>
  <cp:revision>132</cp:revision>
  <dcterms:created xsi:type="dcterms:W3CDTF">2012-04-17T17:07:28Z</dcterms:created>
  <dcterms:modified xsi:type="dcterms:W3CDTF">2012-06-14T21:53:31Z</dcterms:modified>
</cp:coreProperties>
</file>